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0"/>
  </p:notesMasterIdLst>
  <p:handoutMasterIdLst>
    <p:handoutMasterId r:id="rId21"/>
  </p:handoutMasterIdLst>
  <p:sldIdLst>
    <p:sldId id="1748" r:id="rId8"/>
    <p:sldId id="1749" r:id="rId9"/>
    <p:sldId id="1750" r:id="rId10"/>
    <p:sldId id="1751" r:id="rId11"/>
    <p:sldId id="1752" r:id="rId12"/>
    <p:sldId id="1753" r:id="rId13"/>
    <p:sldId id="1754" r:id="rId14"/>
    <p:sldId id="1755" r:id="rId15"/>
    <p:sldId id="1756" r:id="rId16"/>
    <p:sldId id="1757" r:id="rId17"/>
    <p:sldId id="1758" r:id="rId18"/>
    <p:sldId id="1760" r:id="rId19"/>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9" id="{82884CC8-64E1-4CFE-9ADB-320B37E0B1C6}">
          <p14:sldIdLst>
            <p14:sldId id="1748"/>
            <p14:sldId id="1749"/>
            <p14:sldId id="1750"/>
            <p14:sldId id="1751"/>
            <p14:sldId id="1752"/>
            <p14:sldId id="1753"/>
            <p14:sldId id="1754"/>
            <p14:sldId id="1755"/>
            <p14:sldId id="1756"/>
            <p14:sldId id="1757"/>
            <p14:sldId id="1758"/>
            <p14:sldId id="17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85F95-EF29-4B6C-AEC1-6FA56964292B}" v="10" dt="2021-01-22T15:57:42.6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86389" autoAdjust="0"/>
  </p:normalViewPr>
  <p:slideViewPr>
    <p:cSldViewPr snapToGrid="0">
      <p:cViewPr varScale="1">
        <p:scale>
          <a:sx n="67" d="100"/>
          <a:sy n="67" d="100"/>
        </p:scale>
        <p:origin x="38" y="58"/>
      </p:cViewPr>
      <p:guideLst/>
    </p:cSldViewPr>
  </p:slideViewPr>
  <p:outlineViewPr>
    <p:cViewPr>
      <p:scale>
        <a:sx n="33" d="100"/>
        <a:sy n="33" d="100"/>
      </p:scale>
      <p:origin x="0" y="-392"/>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VSS (Regular)"/>
              </a:rPr>
              <a:t>To publish your report, select </a:t>
            </a:r>
            <a:r>
              <a:rPr lang="en-US" b="1" i="0" dirty="0">
                <a:effectLst/>
                <a:latin typeface="Segoe UI VSS (Regular)"/>
              </a:rPr>
              <a:t>File &gt;</a:t>
            </a:r>
            <a:r>
              <a:rPr lang="en-US" b="0" i="0" dirty="0">
                <a:effectLst/>
                <a:latin typeface="Segoe UI VSS (Regular)"/>
              </a:rPr>
              <a:t> </a:t>
            </a:r>
            <a:r>
              <a:rPr lang="en-US" b="1" i="0" dirty="0">
                <a:effectLst/>
                <a:latin typeface="Segoe UI VSS (Regular)"/>
              </a:rPr>
              <a:t>Save as</a:t>
            </a:r>
            <a:r>
              <a:rPr lang="en-US" b="0" i="0" dirty="0">
                <a:effectLst/>
                <a:latin typeface="Segoe UI VSS (Regular)"/>
              </a:rPr>
              <a:t> and then select </a:t>
            </a:r>
            <a:r>
              <a:rPr lang="en-US" b="1" i="0" dirty="0">
                <a:effectLst/>
                <a:latin typeface="Segoe UI VSS (Regular)"/>
              </a:rPr>
              <a:t>Power BI Service</a:t>
            </a:r>
            <a:r>
              <a:rPr lang="en-US" b="0" i="0" dirty="0">
                <a:effectLst/>
                <a:latin typeface="Segoe UI VSS (Regular)"/>
              </a:rPr>
              <a:t>. Your report will now appear in Power BI service.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You can upload paginated reports to your My Workspace or any other workspace, as long as the workspace is in a Premium capacity.</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If your report data source is on premises, you need to create a gateway after you upload the report. </a:t>
            </a:r>
          </a:p>
          <a:p>
            <a:endParaRPr lang="en-US" dirty="0"/>
          </a:p>
          <a:p>
            <a:r>
              <a:rPr lang="en-US" b="0" i="0" dirty="0">
                <a:effectLst/>
                <a:latin typeface="Segoe UI" panose="020B0502040204020203" pitchFamily="34" charset="0"/>
              </a:rPr>
              <a:t>Creating a report is meant to inform and drive action on the part of the report user. It isn't enough to create a report with sales information on it; the report author should always ask themselves several questions:</a:t>
            </a:r>
          </a:p>
          <a:p>
            <a:endParaRPr lang="en-US" dirty="0"/>
          </a:p>
          <a:p>
            <a:pPr marL="171450" indent="-171450" algn="l">
              <a:buFont typeface="Arial" panose="020B0604020202020204" pitchFamily="34" charset="0"/>
              <a:buChar char="•"/>
            </a:pPr>
            <a:r>
              <a:rPr lang="en-US" b="0" i="0" dirty="0">
                <a:effectLst/>
                <a:latin typeface="Segoe UI" panose="020B0502040204020203" pitchFamily="34" charset="0"/>
              </a:rPr>
              <a:t>What purpose is this report for?</a:t>
            </a:r>
          </a:p>
          <a:p>
            <a:pPr marL="171450" indent="-171450" algn="l">
              <a:buFont typeface="Arial" panose="020B0604020202020204" pitchFamily="34" charset="0"/>
              <a:buChar char="•"/>
            </a:pPr>
            <a:r>
              <a:rPr lang="en-US" b="0" i="0" dirty="0">
                <a:effectLst/>
                <a:latin typeface="Segoe UI" panose="020B0502040204020203" pitchFamily="34" charset="0"/>
              </a:rPr>
              <a:t>Who is using the report?</a:t>
            </a:r>
          </a:p>
          <a:p>
            <a:pPr marL="171450" indent="-171450" algn="l">
              <a:buFont typeface="Arial" panose="020B0604020202020204" pitchFamily="34" charset="0"/>
              <a:buChar char="•"/>
            </a:pPr>
            <a:r>
              <a:rPr lang="en-US" b="0" i="0" dirty="0">
                <a:effectLst/>
                <a:latin typeface="Segoe UI" panose="020B0502040204020203" pitchFamily="34" charset="0"/>
              </a:rPr>
              <a:t>How can I help people do a better job?</a:t>
            </a:r>
          </a:p>
          <a:p>
            <a:pPr marL="171450" indent="-171450" algn="l">
              <a:buFont typeface="Arial" panose="020B0604020202020204" pitchFamily="34" charset="0"/>
              <a:buChar char="•"/>
            </a:pPr>
            <a:r>
              <a:rPr lang="en-US" b="0" i="0" dirty="0">
                <a:effectLst/>
                <a:latin typeface="Segoe UI" panose="020B0502040204020203" pitchFamily="34" charset="0"/>
              </a:rPr>
              <a:t>What is the most important information and how can I highlight it?</a:t>
            </a:r>
          </a:p>
          <a:p>
            <a:pPr marL="171450" indent="-171450" algn="l">
              <a:buFont typeface="Arial" panose="020B0604020202020204" pitchFamily="34" charset="0"/>
              <a:buChar char="•"/>
            </a:pPr>
            <a:r>
              <a:rPr lang="en-US" b="0" i="0" dirty="0">
                <a:effectLst/>
                <a:latin typeface="Segoe UI" panose="020B0502040204020203" pitchFamily="34" charset="0"/>
              </a:rPr>
              <a:t>Is this report readable?</a:t>
            </a:r>
          </a:p>
          <a:p>
            <a:pPr marL="171450" indent="-171450" algn="l">
              <a:buFont typeface="Arial" panose="020B0604020202020204" pitchFamily="34" charset="0"/>
              <a:buChar char="•"/>
            </a:pPr>
            <a:r>
              <a:rPr lang="en-US" b="0" i="0" dirty="0">
                <a:effectLst/>
                <a:latin typeface="Segoe UI" panose="020B0502040204020203" pitchFamily="34" charset="0"/>
              </a:rPr>
              <a:t>Can people change the elements that they need to if their questions change?</a:t>
            </a:r>
          </a:p>
          <a:p>
            <a:pPr marL="171450" indent="-171450" algn="l">
              <a:buFont typeface="Arial" panose="020B0604020202020204" pitchFamily="34" charset="0"/>
              <a:buChar char="•"/>
            </a:pPr>
            <a:r>
              <a:rPr lang="en-US" b="0" i="0" dirty="0">
                <a:effectLst/>
                <a:latin typeface="Segoe UI" panose="020B0502040204020203" pitchFamily="34" charset="0"/>
              </a:rPr>
              <a:t>Do I have visuals that are distracting from the core message of the report?</a:t>
            </a:r>
          </a:p>
          <a:p>
            <a:pPr marL="171450" indent="-171450" algn="l">
              <a:buFont typeface="Arial" panose="020B0604020202020204" pitchFamily="34" charset="0"/>
              <a:buChar char="•"/>
            </a:pPr>
            <a:r>
              <a:rPr lang="en-US" b="0" i="0" dirty="0">
                <a:effectLst/>
                <a:latin typeface="Segoe UI" panose="020B0502040204020203" pitchFamily="34" charset="0"/>
              </a:rPr>
              <a:t>Is this report staying focused in a single topic or only a few topics?</a:t>
            </a:r>
          </a:p>
          <a:p>
            <a:pPr marL="171450" indent="-171450" algn="l">
              <a:buFont typeface="Arial" panose="020B0604020202020204" pitchFamily="34" charset="0"/>
              <a:buChar char="•"/>
            </a:pPr>
            <a:r>
              <a:rPr lang="en-US" b="0" i="0" dirty="0">
                <a:effectLst/>
                <a:latin typeface="Segoe UI" panose="020B0502040204020203" pitchFamily="34" charset="0"/>
              </a:rPr>
              <a:t>Am I providing all information that the user expects to see in the report?</a:t>
            </a:r>
          </a:p>
          <a:p>
            <a:endParaRPr lang="en-US" dirty="0"/>
          </a:p>
          <a:p>
            <a:r>
              <a:rPr lang="en-US" b="0" i="0" dirty="0">
                <a:effectLst/>
                <a:latin typeface="Segoe UI" panose="020B0502040204020203" pitchFamily="34" charset="0"/>
              </a:rPr>
              <a:t>A good report author creates reports that are easy on the data source. If you continue to recall data that you don't need from a data source, you will overburden the data source and affect performance in unpredictable ways. Focusing on only getting pertinent data will help you be a responsible teammate to others who are using the same data.</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 </a:t>
            </a:r>
          </a:p>
          <a:p>
            <a:pPr marL="171450" indent="-171450" algn="l">
              <a:buFont typeface="Arial" panose="020B0604020202020204" pitchFamily="34" charset="0"/>
              <a:buChar char="•"/>
            </a:pPr>
            <a:r>
              <a:rPr lang="en-US" b="0" i="0" dirty="0">
                <a:solidFill>
                  <a:srgbClr val="D4D4D4"/>
                </a:solidFill>
                <a:effectLst/>
                <a:latin typeface="-apple-system"/>
              </a:rPr>
              <a:t>What paginated reports are and when they should be used.</a:t>
            </a:r>
          </a:p>
          <a:p>
            <a:pPr marL="171450" indent="-171450" algn="l">
              <a:buFont typeface="Arial" panose="020B0604020202020204" pitchFamily="34" charset="0"/>
              <a:buChar char="•"/>
            </a:pPr>
            <a:r>
              <a:rPr lang="en-US" b="0" i="0" dirty="0">
                <a:solidFill>
                  <a:srgbClr val="D4D4D4"/>
                </a:solidFill>
                <a:effectLst/>
                <a:latin typeface="-apple-system"/>
              </a:rPr>
              <a:t>How to create a paginated report.</a:t>
            </a:r>
          </a:p>
          <a:p>
            <a:pPr marL="171450" indent="-171450" algn="l">
              <a:buFont typeface="Arial" panose="020B0604020202020204" pitchFamily="34" charset="0"/>
              <a:buChar char="•"/>
            </a:pPr>
            <a:r>
              <a:rPr lang="en-US" b="0" i="0" dirty="0">
                <a:solidFill>
                  <a:srgbClr val="D4D4D4"/>
                </a:solidFill>
                <a:effectLst/>
                <a:latin typeface="-apple-system"/>
              </a:rPr>
              <a:t>How to use charts and tables.</a:t>
            </a:r>
          </a:p>
          <a:p>
            <a:pPr marL="171450" indent="-171450" algn="l">
              <a:buFont typeface="Arial" panose="020B0604020202020204" pitchFamily="34" charset="0"/>
              <a:buChar char="•"/>
            </a:pPr>
            <a:r>
              <a:rPr lang="en-US" b="0" i="0" dirty="0">
                <a:solidFill>
                  <a:srgbClr val="D4D4D4"/>
                </a:solidFill>
                <a:effectLst/>
                <a:latin typeface="-apple-system"/>
              </a:rPr>
              <a:t>How to publish a paginated report.</a:t>
            </a:r>
          </a:p>
          <a:p>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What paginated reports are and when they should be used.</a:t>
            </a:r>
          </a:p>
          <a:p>
            <a:pPr marL="171450" indent="-171450" algn="l">
              <a:buFont typeface="Arial" panose="020B0604020202020204" pitchFamily="34" charset="0"/>
              <a:buChar char="•"/>
            </a:pPr>
            <a:r>
              <a:rPr lang="en-US" b="0" i="0" dirty="0">
                <a:solidFill>
                  <a:srgbClr val="D4D4D4"/>
                </a:solidFill>
                <a:effectLst/>
                <a:latin typeface="-apple-system"/>
              </a:rPr>
              <a:t>Create a paginated report.</a:t>
            </a:r>
          </a:p>
          <a:p>
            <a:pPr marL="171450" indent="-171450" algn="l">
              <a:buFont typeface="Arial" panose="020B0604020202020204" pitchFamily="34" charset="0"/>
              <a:buChar char="•"/>
            </a:pPr>
            <a:r>
              <a:rPr lang="en-US" b="0" i="0" dirty="0">
                <a:solidFill>
                  <a:srgbClr val="D4D4D4"/>
                </a:solidFill>
                <a:effectLst/>
                <a:latin typeface="-apple-system"/>
              </a:rPr>
              <a:t>Use charts and tables.</a:t>
            </a:r>
          </a:p>
          <a:p>
            <a:pPr marL="171450" indent="-171450" algn="l">
              <a:buFont typeface="Arial" panose="020B0604020202020204" pitchFamily="34" charset="0"/>
              <a:buChar char="•"/>
            </a:pPr>
            <a:r>
              <a:rPr lang="en-US" b="0" i="0" dirty="0">
                <a:solidFill>
                  <a:srgbClr val="D4D4D4"/>
                </a:solidFill>
                <a:effectLst/>
                <a:latin typeface="-apple-system"/>
              </a:rPr>
              <a:t>Publish a paginated report.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Paginated reports allow report developers to create Power BI artifacts that have tightly controlled rendering requirements. Paginated reports are ideal for creating sales invoices, receipts, purchase orders, and tabular data. This module will teach you how to create reports, add parameters, and work with tables and charts in paginated reports.</a:t>
            </a:r>
          </a:p>
          <a:p>
            <a:endParaRPr lang="en-US" b="0" i="0" dirty="0">
              <a:effectLst/>
              <a:latin typeface="Segoe UI" panose="020B0502040204020203" pitchFamily="34" charset="0"/>
            </a:endParaRPr>
          </a:p>
          <a:p>
            <a:r>
              <a:rPr lang="en-US" b="0" i="0" dirty="0">
                <a:effectLst/>
                <a:latin typeface="Segoe UI" panose="020B0502040204020203" pitchFamily="34" charset="0"/>
              </a:rPr>
              <a:t>Power BI paginated reports are descendants of SQL Server Reporting Services (SSRS), which was first introduced in 2004. Power BI paginated reports and SSRS have a lot in common. If you're are looking for information on paginated reports and can't find it, searching the internet and Microsoft documentation on SSRS is an excellent idea because you'll find numerous blog posts, videos, and documentation available to you.</a:t>
            </a:r>
          </a:p>
          <a:p>
            <a:endParaRPr lang="en-US" b="0" i="0" dirty="0">
              <a:effectLst/>
              <a:latin typeface="Segoe UI" panose="020B0502040204020203" pitchFamily="34" charset="0"/>
            </a:endParaRPr>
          </a:p>
          <a:p>
            <a:r>
              <a:rPr lang="en-US" b="0" i="0" dirty="0">
                <a:effectLst/>
                <a:latin typeface="Segoe UI" panose="020B0502040204020203" pitchFamily="34" charset="0"/>
              </a:rPr>
              <a:t>Paginated reports give a pixel-perfect view of the data. Pixel perfect means that you have total control of how the report renders. If you want a footer on every sales receipt that you create, a paginated report is the appropriate solution. If you want a certain customer's name to always appear in green font on a report, you can do that in a paginated report.</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use paginated reports for operational reports with tables of details and optional headers and footers.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Additionally, you can use paginated reports when you expect to print the report on paper or when you want an e-receipt, a purchase order, or an invoice. Paginated reports also render tabular data exceedingly well. You can have customized sort orders, clickable-headers, and URLs in results, which allows for simple integration with custom applications.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paginated reports can also display all of your data in a single report element, such as a table. If you have 25,000 records, and you want the reports to print over 100 pages, you can do that. If you want every third record to be printed with a light pink background, you can do that as well.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paginated reports are not created in Power BI Desktop; they are built by using Power BI Report Builder. Power BI paginated reports are a feature of Power BI Premium.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first step in creating a report is to get data from a data source. Though this process might seem similar to getting data in Power BI, it is different. Power BI paginated reports do not use Power Query when connecting to data sources.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Getting data in a Power BI paginated report does not involve data cleaning steps. In fact, data is not stored in a Power BI paginated report dataset. When data is refreshed on the report, it is retrieved in an unaltered form from the data source, according to the query that was used to retrieve it.</a:t>
            </a:r>
          </a:p>
          <a:p>
            <a:endParaRPr lang="en-US" b="0" i="0" dirty="0">
              <a:solidFill>
                <a:srgbClr val="D4D4D4"/>
              </a:solidFill>
              <a:effectLst/>
              <a:latin typeface="-apple-system"/>
            </a:endParaRPr>
          </a:p>
          <a:p>
            <a:r>
              <a:rPr lang="en-US" b="0" i="0" dirty="0">
                <a:effectLst/>
                <a:latin typeface="Segoe UI" panose="020B0502040204020203" pitchFamily="34" charset="0"/>
              </a:rPr>
              <a:t>Data can be collected from multiple data sources, including Microsoft Excel, Oracle, SQL Server, and many more. However, after the data has been collected, the different data sources cannot be merged into a single data model. Each source must be used for a different purpose.</a:t>
            </a:r>
          </a:p>
          <a:p>
            <a:endParaRPr lang="en-US" b="0" i="0" dirty="0">
              <a:solidFill>
                <a:srgbClr val="D4D4D4"/>
              </a:solidFill>
              <a:effectLst/>
              <a:latin typeface="Segoe UI" panose="020B0502040204020203" pitchFamily="34" charset="0"/>
            </a:endParaRPr>
          </a:p>
          <a:p>
            <a:r>
              <a:rPr lang="en-US" b="0" i="0" dirty="0">
                <a:effectLst/>
                <a:latin typeface="Segoe UI" panose="020B0502040204020203" pitchFamily="34" charset="0"/>
              </a:rPr>
              <a:t>A data source is the connection information to a particular resource, like SQL Server. A dataset is the saved information of the query against the data source, not the data. The data always resides in its original location.</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solidFill>
                  <a:srgbClr val="D4D4D4"/>
                </a:solidFill>
                <a:effectLst/>
                <a:latin typeface="-apple-system"/>
              </a:rPr>
              <a:t>To create a data source:</a:t>
            </a:r>
          </a:p>
          <a:p>
            <a:pPr marL="171450" indent="-171450">
              <a:buFont typeface="Arial" panose="020B0604020202020204" pitchFamily="34" charset="0"/>
              <a:buChar char="•"/>
            </a:pPr>
            <a:r>
              <a:rPr lang="en-US" b="1" i="0" dirty="0">
                <a:solidFill>
                  <a:srgbClr val="D4D4D4"/>
                </a:solidFill>
                <a:effectLst/>
                <a:latin typeface="-apple-system"/>
              </a:rPr>
              <a:t>Add a data source</a:t>
            </a:r>
            <a:r>
              <a:rPr lang="en-US" b="0" i="0" dirty="0">
                <a:solidFill>
                  <a:srgbClr val="D4D4D4"/>
                </a:solidFill>
                <a:effectLst/>
                <a:latin typeface="-apple-system"/>
              </a:rPr>
              <a:t>: </a:t>
            </a:r>
            <a:r>
              <a:rPr lang="en-US" b="0" i="0" dirty="0">
                <a:effectLst/>
                <a:latin typeface="Segoe UI" panose="020B0502040204020203" pitchFamily="34" charset="0"/>
              </a:rPr>
              <a:t>Right-click the </a:t>
            </a:r>
            <a:r>
              <a:rPr lang="en-US" b="1" i="0" dirty="0">
                <a:effectLst/>
                <a:latin typeface="Segoe UI" panose="020B0502040204020203" pitchFamily="34" charset="0"/>
              </a:rPr>
              <a:t>Data Sources</a:t>
            </a:r>
            <a:r>
              <a:rPr lang="en-US" b="0" i="0" dirty="0">
                <a:effectLst/>
                <a:latin typeface="Segoe UI" panose="020B0502040204020203" pitchFamily="34" charset="0"/>
              </a:rPr>
              <a:t> folder and select </a:t>
            </a:r>
            <a:r>
              <a:rPr lang="en-US" b="1" i="0" dirty="0">
                <a:effectLst/>
                <a:latin typeface="Segoe UI" panose="020B0502040204020203" pitchFamily="34" charset="0"/>
              </a:rPr>
              <a:t>Add Data Source</a:t>
            </a:r>
            <a:r>
              <a:rPr lang="en-US" b="0" i="0" dirty="0">
                <a:effectLst/>
                <a:latin typeface="Segoe UI" panose="020B0502040204020203" pitchFamily="34" charset="0"/>
              </a:rPr>
              <a:t>.</a:t>
            </a:r>
            <a:r>
              <a:rPr lang="en-US" b="0" i="0" dirty="0">
                <a:solidFill>
                  <a:srgbClr val="D4D4D4"/>
                </a:solidFill>
                <a:effectLst/>
                <a:latin typeface="-apple-system"/>
              </a:rPr>
              <a:t> Provide a name for the data source. </a:t>
            </a:r>
          </a:p>
          <a:p>
            <a:pPr marL="171450" indent="-171450">
              <a:buFont typeface="Arial" panose="020B0604020202020204" pitchFamily="34" charset="0"/>
              <a:buChar char="•"/>
            </a:pPr>
            <a:r>
              <a:rPr lang="en-US" b="1" i="0" dirty="0">
                <a:solidFill>
                  <a:srgbClr val="D4D4D4"/>
                </a:solidFill>
                <a:effectLst/>
                <a:latin typeface="-apple-system"/>
              </a:rPr>
              <a:t>Connection</a:t>
            </a:r>
            <a:r>
              <a:rPr lang="en-US" b="0" i="0" dirty="0">
                <a:solidFill>
                  <a:srgbClr val="D4D4D4"/>
                </a:solidFill>
                <a:effectLst/>
                <a:latin typeface="-apple-system"/>
              </a:rPr>
              <a:t>: </a:t>
            </a:r>
            <a:r>
              <a:rPr lang="en-US" b="0" i="0" dirty="0">
                <a:effectLst/>
                <a:latin typeface="Segoe UI" panose="020B0502040204020203" pitchFamily="34" charset="0"/>
              </a:rPr>
              <a:t>After naming the data source, choose the correct connection string by selecting the </a:t>
            </a:r>
            <a:r>
              <a:rPr lang="en-US" b="1" i="0" dirty="0">
                <a:effectLst/>
                <a:latin typeface="Segoe UI" panose="020B0502040204020203" pitchFamily="34" charset="0"/>
              </a:rPr>
              <a:t>Build</a:t>
            </a:r>
            <a:r>
              <a:rPr lang="en-US" b="0" i="0" dirty="0">
                <a:effectLst/>
                <a:latin typeface="Segoe UI" panose="020B0502040204020203" pitchFamily="34" charset="0"/>
              </a:rPr>
              <a:t> button.</a:t>
            </a:r>
            <a:r>
              <a:rPr lang="en-US" b="0" i="0" dirty="0">
                <a:solidFill>
                  <a:srgbClr val="D4D4D4"/>
                </a:solidFill>
                <a:effectLst/>
                <a:latin typeface="-apple-system"/>
              </a:rPr>
              <a:t> </a:t>
            </a:r>
            <a:r>
              <a:rPr lang="en-US" b="0" i="0" dirty="0">
                <a:effectLst/>
                <a:latin typeface="Segoe UI" panose="020B0502040204020203" pitchFamily="34" charset="0"/>
              </a:rPr>
              <a:t>After you have selected </a:t>
            </a:r>
            <a:r>
              <a:rPr lang="en-US" b="1" i="0" dirty="0">
                <a:effectLst/>
                <a:latin typeface="Segoe UI" panose="020B0502040204020203" pitchFamily="34" charset="0"/>
              </a:rPr>
              <a:t>Build</a:t>
            </a:r>
            <a:r>
              <a:rPr lang="en-US" b="0" i="0" dirty="0">
                <a:effectLst/>
                <a:latin typeface="Segoe UI" panose="020B0502040204020203" pitchFamily="34" charset="0"/>
              </a:rPr>
              <a:t>, the </a:t>
            </a:r>
            <a:r>
              <a:rPr lang="en-US" b="1" i="0" dirty="0">
                <a:effectLst/>
                <a:latin typeface="Segoe UI" panose="020B0502040204020203" pitchFamily="34" charset="0"/>
              </a:rPr>
              <a:t>Connection Properties</a:t>
            </a:r>
            <a:r>
              <a:rPr lang="en-US" b="0" i="0" dirty="0">
                <a:effectLst/>
                <a:latin typeface="Segoe UI" panose="020B0502040204020203" pitchFamily="34" charset="0"/>
              </a:rPr>
              <a:t> screen appears. The properties on this screen will be unique for each data source.</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Dataset</a:t>
            </a:r>
            <a:r>
              <a:rPr lang="en-US" b="0" i="0" dirty="0">
                <a:solidFill>
                  <a:srgbClr val="D4D4D4"/>
                </a:solidFill>
                <a:effectLst/>
                <a:latin typeface="Segoe UI" panose="020B0502040204020203" pitchFamily="34" charset="0"/>
              </a:rPr>
              <a:t>: </a:t>
            </a:r>
            <a:r>
              <a:rPr lang="en-US" b="0" i="0" dirty="0">
                <a:effectLst/>
                <a:latin typeface="Segoe UI" panose="020B0502040204020203" pitchFamily="34" charset="0"/>
              </a:rPr>
              <a:t>Right-click </a:t>
            </a:r>
            <a:r>
              <a:rPr lang="en-US" b="1" i="0" dirty="0">
                <a:effectLst/>
                <a:latin typeface="Segoe UI" panose="020B0502040204020203" pitchFamily="34" charset="0"/>
              </a:rPr>
              <a:t>Datasets</a:t>
            </a:r>
            <a:r>
              <a:rPr lang="en-US" b="0" i="0" dirty="0">
                <a:effectLst/>
                <a:latin typeface="Segoe UI" panose="020B0502040204020203" pitchFamily="34" charset="0"/>
              </a:rPr>
              <a:t> in the </a:t>
            </a:r>
            <a:r>
              <a:rPr lang="en-US" b="1" i="0" dirty="0">
                <a:effectLst/>
                <a:latin typeface="Segoe UI" panose="020B0502040204020203" pitchFamily="34" charset="0"/>
              </a:rPr>
              <a:t>Report View</a:t>
            </a:r>
            <a:r>
              <a:rPr lang="en-US" b="0" i="0" dirty="0">
                <a:effectLst/>
                <a:latin typeface="Segoe UI" panose="020B0502040204020203" pitchFamily="34" charset="0"/>
              </a:rPr>
              <a:t> window and select </a:t>
            </a:r>
            <a:r>
              <a:rPr lang="en-US" b="1" i="0" dirty="0">
                <a:effectLst/>
                <a:latin typeface="Segoe UI" panose="020B0502040204020203" pitchFamily="34" charset="0"/>
              </a:rPr>
              <a:t>Add Dataset</a:t>
            </a:r>
            <a:r>
              <a:rPr lang="en-US" b="0" i="0" dirty="0">
                <a:effectLst/>
                <a:latin typeface="Segoe UI" panose="020B0502040204020203" pitchFamily="34" charset="0"/>
              </a:rPr>
              <a:t>. Ensure that the correct data source is selected. This action will run the query against the correct data source. </a:t>
            </a:r>
          </a:p>
          <a:p>
            <a:pPr marL="388712" lvl="1" indent="-171450">
              <a:buFont typeface="Arial" panose="020B0604020202020204" pitchFamily="34" charset="0"/>
              <a:buChar char="•"/>
            </a:pPr>
            <a:r>
              <a:rPr lang="en-US" b="0" i="0" dirty="0">
                <a:solidFill>
                  <a:srgbClr val="D4D4D4"/>
                </a:solidFill>
                <a:effectLst/>
                <a:latin typeface="Segoe UI" panose="020B0502040204020203" pitchFamily="34" charset="0"/>
              </a:rPr>
              <a:t>Name the query, select the query type (text, table, or stored procedure), enter a query if needed.</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To create a report, you must add a visual to the design surface, similar to what you would do in Power BI Desktop. Select the </a:t>
            </a:r>
            <a:r>
              <a:rPr lang="en-US" b="1" i="0" dirty="0">
                <a:effectLst/>
                <a:latin typeface="Segoe UI" panose="020B0502040204020203" pitchFamily="34" charset="0"/>
              </a:rPr>
              <a:t>Insert</a:t>
            </a:r>
            <a:r>
              <a:rPr lang="en-US" b="0" i="0" dirty="0">
                <a:effectLst/>
                <a:latin typeface="Segoe UI" panose="020B0502040204020203" pitchFamily="34" charset="0"/>
              </a:rPr>
              <a:t> tab from the ribbon at the top to see your options for adding a visual.</a:t>
            </a:r>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pPr algn="l"/>
            <a:r>
              <a:rPr lang="en-US" b="0" i="0" dirty="0">
                <a:effectLst/>
                <a:latin typeface="Segoe UI VSS (Regular)"/>
              </a:rPr>
              <a:t>For the purposes of this example, a table visual has been added to the design surface.</a:t>
            </a:r>
          </a:p>
          <a:p>
            <a:pPr algn="l"/>
            <a:r>
              <a:rPr lang="en-US" b="0" i="0" dirty="0">
                <a:effectLst/>
                <a:latin typeface="Segoe UI VSS (Regular)"/>
              </a:rPr>
              <a:t>When you select the </a:t>
            </a:r>
            <a:r>
              <a:rPr lang="en-US" b="1" i="0" dirty="0">
                <a:effectLst/>
                <a:latin typeface="Segoe UI VSS (Regular)"/>
              </a:rPr>
              <a:t>Table</a:t>
            </a:r>
            <a:r>
              <a:rPr lang="en-US" b="0" i="0" dirty="0">
                <a:effectLst/>
                <a:latin typeface="Segoe UI VSS (Regular)"/>
              </a:rPr>
              <a:t> drop-down menu, you can choose from two options: </a:t>
            </a:r>
            <a:r>
              <a:rPr lang="en-US" b="1" i="0" dirty="0">
                <a:effectLst/>
                <a:latin typeface="Segoe UI VSS (Regular)"/>
              </a:rPr>
              <a:t>Insert Table</a:t>
            </a:r>
            <a:r>
              <a:rPr lang="en-US" b="0" i="0" dirty="0">
                <a:effectLst/>
                <a:latin typeface="Segoe UI VSS (Regular)"/>
              </a:rPr>
              <a:t> or </a:t>
            </a:r>
            <a:r>
              <a:rPr lang="en-US" b="1" i="0" dirty="0">
                <a:effectLst/>
                <a:latin typeface="Segoe UI VSS (Regular)"/>
              </a:rPr>
              <a:t>Table Wizard</a:t>
            </a:r>
            <a:r>
              <a:rPr lang="en-US" b="0" i="0" dirty="0">
                <a:effectLst/>
                <a:latin typeface="Segoe UI VSS (Regular)"/>
              </a:rPr>
              <a:t>. Select </a:t>
            </a:r>
            <a:r>
              <a:rPr lang="en-US" b="1" i="0" dirty="0">
                <a:effectLst/>
                <a:latin typeface="Segoe UI VSS (Regular)"/>
              </a:rPr>
              <a:t>Insert Table</a:t>
            </a:r>
            <a:r>
              <a:rPr lang="en-US" b="0" i="0" dirty="0">
                <a:effectLst/>
                <a:latin typeface="Segoe UI VSS (Regular)"/>
              </a:rPr>
              <a:t>.</a:t>
            </a:r>
          </a:p>
          <a:p>
            <a:pPr marL="0" indent="0">
              <a:buFont typeface="Arial" panose="020B0604020202020204" pitchFamily="34" charset="0"/>
              <a:buNone/>
            </a:pPr>
            <a:endParaRPr lang="en-US" b="0" i="0" dirty="0">
              <a:solidFill>
                <a:srgbClr val="D4D4D4"/>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VSS (Regular)"/>
              </a:rPr>
              <a:t>You can now draw a table on the design surface. From the </a:t>
            </a:r>
            <a:r>
              <a:rPr lang="en-US" b="1" i="0" dirty="0">
                <a:effectLst/>
                <a:latin typeface="Segoe UI VSS (Regular)"/>
              </a:rPr>
              <a:t>Report data</a:t>
            </a:r>
            <a:r>
              <a:rPr lang="en-US" b="0" i="0" dirty="0">
                <a:effectLst/>
                <a:latin typeface="Segoe UI VSS (Regular)"/>
              </a:rPr>
              <a:t> window, drag fields from the dataset to the table on the design surface.</a:t>
            </a:r>
            <a:endParaRPr lang="en-US" b="0" i="0" dirty="0">
              <a:solidFill>
                <a:srgbClr val="D4D4D4"/>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Segoe UI" panose="020B0502040204020203" pitchFamily="34" charset="0"/>
            </a:endParaRPr>
          </a:p>
          <a:p>
            <a:pPr algn="l"/>
            <a:r>
              <a:rPr lang="en-US" b="0" i="0" dirty="0">
                <a:effectLst/>
                <a:latin typeface="Segoe UI VSS (Regular)"/>
              </a:rPr>
              <a:t>When you have finished, notice that the field is added to the lower portion of the table in the square brackets. The header will also be added. You can rename or apply formatting to the headers, such as bolding or underlining the text.</a:t>
            </a:r>
          </a:p>
          <a:p>
            <a:pPr algn="l"/>
            <a:endParaRPr lang="en-US" b="0" i="0" dirty="0">
              <a:effectLst/>
              <a:latin typeface="Segoe UI VSS (Regular)"/>
            </a:endParaRPr>
          </a:p>
          <a:p>
            <a:pPr algn="l"/>
            <a:r>
              <a:rPr lang="en-US" b="0" i="0" dirty="0">
                <a:effectLst/>
                <a:latin typeface="Segoe UI VSS (Regular)"/>
              </a:rPr>
              <a:t>To test this simple report, select the </a:t>
            </a:r>
            <a:r>
              <a:rPr lang="en-US" b="1" i="0" dirty="0">
                <a:effectLst/>
                <a:latin typeface="Segoe UI VSS (Regular)"/>
              </a:rPr>
              <a:t>Run</a:t>
            </a:r>
            <a:r>
              <a:rPr lang="en-US" b="0" i="0" dirty="0">
                <a:effectLst/>
                <a:latin typeface="Segoe UI VSS (Regular)"/>
              </a:rPr>
              <a:t> button from the </a:t>
            </a:r>
            <a:r>
              <a:rPr lang="en-US" b="1" i="0" dirty="0">
                <a:effectLst/>
                <a:latin typeface="Segoe UI VSS (Regular)"/>
              </a:rPr>
              <a:t>Home</a:t>
            </a:r>
            <a:r>
              <a:rPr lang="en-US" b="0" i="0" dirty="0">
                <a:effectLst/>
                <a:latin typeface="Segoe UI VSS (Regular)"/>
              </a:rPr>
              <a:t> tab in the ribbon.</a:t>
            </a:r>
          </a:p>
          <a:p>
            <a:pPr marL="0" indent="0">
              <a:buFont typeface="Arial" panose="020B0604020202020204" pitchFamily="34" charset="0"/>
              <a:buNone/>
            </a:pPr>
            <a:endParaRPr lang="en-US" b="0" i="0" dirty="0">
              <a:solidFill>
                <a:srgbClr val="D4D4D4"/>
              </a:solidFill>
              <a:effectLst/>
              <a:latin typeface="Segoe UI" panose="020B0502040204020203" pitchFamily="34" charset="0"/>
            </a:endParaRPr>
          </a:p>
          <a:p>
            <a:pPr algn="l"/>
            <a:r>
              <a:rPr lang="en-US" b="0" i="0" dirty="0">
                <a:effectLst/>
                <a:latin typeface="Segoe UI VSS (Regular)"/>
              </a:rPr>
              <a:t>Notice that some items have changed in the report: a title was entered at the top, table headers were renamed and are in bold font, and a background color was selected on the header. These changes were implemented to help make using the report easier for the report reader.</a:t>
            </a:r>
          </a:p>
          <a:p>
            <a:pPr algn="l"/>
            <a:endParaRPr lang="en-US" b="0" i="0" dirty="0">
              <a:effectLst/>
              <a:latin typeface="Segoe UI VSS (Regular)"/>
            </a:endParaRPr>
          </a:p>
          <a:p>
            <a:pPr algn="l"/>
            <a:r>
              <a:rPr lang="en-US" b="0" i="0" dirty="0">
                <a:effectLst/>
                <a:latin typeface="Segoe UI VSS (Regular)"/>
              </a:rPr>
              <a:t>If you want to return to the design surface, select the </a:t>
            </a:r>
            <a:r>
              <a:rPr lang="en-US" b="1" i="0" dirty="0">
                <a:effectLst/>
                <a:latin typeface="Segoe UI VSS (Regular)"/>
              </a:rPr>
              <a:t>Design</a:t>
            </a:r>
            <a:r>
              <a:rPr lang="en-US" b="0" i="0" dirty="0">
                <a:effectLst/>
                <a:latin typeface="Segoe UI VSS (Regular)"/>
              </a:rPr>
              <a:t> button.</a:t>
            </a:r>
          </a:p>
          <a:p>
            <a:pPr algn="l"/>
            <a:endParaRPr lang="en-US" b="0" i="0" dirty="0">
              <a:effectLst/>
              <a:latin typeface="Segoe UI VSS (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VSS (Regular)"/>
              </a:rPr>
              <a:t>Add parameters</a:t>
            </a:r>
          </a:p>
          <a:p>
            <a:pPr algn="l"/>
            <a:r>
              <a:rPr lang="en-US" b="0" i="0" dirty="0">
                <a:effectLst/>
                <a:latin typeface="Segoe UI VSS (Regular)"/>
              </a:rPr>
              <a:t>Another aspect of creating a report is to add a parameter. Parameters can be used for different reasons, for example, when you want the user to enter information that displays on a visual on the report. The most popular reason to add a parameter is to affect which data is retrieved from the data source.</a:t>
            </a:r>
          </a:p>
          <a:p>
            <a:pPr marL="0" indent="0">
              <a:buFont typeface="Arial" panose="020B0604020202020204" pitchFamily="34" charset="0"/>
              <a:buNone/>
            </a:pPr>
            <a:endParaRPr lang="en-US" b="0" i="0" dirty="0">
              <a:solidFill>
                <a:srgbClr val="D4D4D4"/>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The more time you spend carefully preparing and understanding your data before you create a chart, the easier it will be to design your charts quickly and efficiently.</a:t>
            </a:r>
          </a:p>
          <a:p>
            <a:endParaRPr lang="en-US" b="0" i="0" dirty="0">
              <a:solidFill>
                <a:srgbClr val="171717"/>
              </a:solidFill>
              <a:effectLst/>
              <a:latin typeface="Segoe UI" panose="020B0502040204020203" pitchFamily="34" charset="0"/>
            </a:endParaRPr>
          </a:p>
          <a:p>
            <a:pPr algn="l"/>
            <a:r>
              <a:rPr lang="en-US" b="0" i="0" dirty="0">
                <a:effectLst/>
                <a:latin typeface="Segoe UI VSS (Regular)"/>
              </a:rPr>
              <a:t>Two ways to add a chart to your report are: Select the </a:t>
            </a:r>
            <a:r>
              <a:rPr lang="en-US" b="1" i="0" dirty="0">
                <a:effectLst/>
                <a:latin typeface="Segoe UI VSS (Regular)"/>
              </a:rPr>
              <a:t>Chart</a:t>
            </a:r>
            <a:r>
              <a:rPr lang="en-US" b="0" i="0" dirty="0">
                <a:effectLst/>
                <a:latin typeface="Segoe UI VSS (Regular)"/>
              </a:rPr>
              <a:t> button, select </a:t>
            </a:r>
            <a:r>
              <a:rPr lang="en-US" b="1" i="0" dirty="0">
                <a:effectLst/>
                <a:latin typeface="Segoe UI VSS (Regular)"/>
              </a:rPr>
              <a:t>Insert Chart</a:t>
            </a:r>
            <a:r>
              <a:rPr lang="en-US" b="0" i="0" dirty="0">
                <a:effectLst/>
                <a:latin typeface="Segoe UI VSS (Regular)"/>
              </a:rPr>
              <a:t>, and then draw your table on the canvas.</a:t>
            </a:r>
          </a:p>
          <a:p>
            <a:pPr algn="l"/>
            <a:r>
              <a:rPr lang="en-US" b="0" i="0" dirty="0">
                <a:effectLst/>
                <a:latin typeface="Segoe UI VSS (Regular)"/>
              </a:rPr>
              <a:t>Right-click the report canvas, select </a:t>
            </a:r>
            <a:r>
              <a:rPr lang="en-US" b="1" i="0" dirty="0">
                <a:effectLst/>
                <a:latin typeface="Segoe UI VSS (Regular)"/>
              </a:rPr>
              <a:t>Insert</a:t>
            </a:r>
            <a:r>
              <a:rPr lang="en-US" b="0" i="0" dirty="0">
                <a:effectLst/>
                <a:latin typeface="Segoe UI VSS (Regular)"/>
              </a:rPr>
              <a:t>, and then select </a:t>
            </a:r>
            <a:r>
              <a:rPr lang="en-US" b="1" i="0" dirty="0">
                <a:effectLst/>
                <a:latin typeface="Segoe UI VSS (Regular)"/>
              </a:rPr>
              <a:t>Chart</a:t>
            </a:r>
            <a:r>
              <a:rPr lang="en-US" b="0" i="0" dirty="0">
                <a:effectLst/>
                <a:latin typeface="Segoe UI VSS (Regular)"/>
              </a:rPr>
              <a:t>.</a:t>
            </a:r>
          </a:p>
          <a:p>
            <a:endParaRPr lang="en-US" b="0" i="0" dirty="0">
              <a:solidFill>
                <a:srgbClr val="171717"/>
              </a:solidFill>
              <a:effectLst/>
              <a:latin typeface="Segoe UI" panose="020B0502040204020203" pitchFamily="34" charset="0"/>
            </a:endParaRPr>
          </a:p>
          <a:p>
            <a:r>
              <a:rPr lang="en-US" b="0" i="0" dirty="0">
                <a:effectLst/>
                <a:latin typeface="Segoe UI VSS (Regular)"/>
              </a:rPr>
              <a:t>Next, choose the type and style of your chart.</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effectLst/>
                <a:latin typeface="Segoe UI VSS (Regular)"/>
              </a:rPr>
              <a:t>After you have selected a chart type, the chart will be added to the design surface.</a:t>
            </a:r>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effectLst/>
                <a:latin typeface="Segoe UI VSS (Regular)"/>
              </a:rPr>
              <a:t>When you select the chart, a new window appears to the right. The </a:t>
            </a:r>
            <a:r>
              <a:rPr lang="en-US" b="1" i="0" dirty="0">
                <a:effectLst/>
                <a:latin typeface="Segoe UI VSS (Regular)"/>
              </a:rPr>
              <a:t>Chart Data</a:t>
            </a:r>
            <a:r>
              <a:rPr lang="en-US" b="0" i="0" dirty="0">
                <a:effectLst/>
                <a:latin typeface="Segoe UI VSS (Regular)"/>
              </a:rPr>
              <a:t> screen allows you to format the chart according to the values and axis properties.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1280292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83734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9: Create Paginated Reports in Power BI</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Publish the Report</a:t>
            </a:r>
          </a:p>
        </p:txBody>
      </p:sp>
      <p:sp>
        <p:nvSpPr>
          <p:cNvPr id="4" name="Text Placeholder 3">
            <a:extLst>
              <a:ext uri="{FF2B5EF4-FFF2-40B4-BE49-F238E27FC236}">
                <a16:creationId xmlns:a16="http://schemas.microsoft.com/office/drawing/2014/main" id="{C10DC954-AE16-456F-A541-EB1886129242}"/>
              </a:ext>
            </a:extLst>
          </p:cNvPr>
          <p:cNvSpPr>
            <a:spLocks noGrp="1"/>
          </p:cNvSpPr>
          <p:nvPr>
            <p:ph type="body" sz="quarter" idx="10"/>
          </p:nvPr>
        </p:nvSpPr>
        <p:spPr>
          <a:xfrm>
            <a:off x="465139" y="1960860"/>
            <a:ext cx="6098500" cy="307777"/>
          </a:xfrm>
        </p:spPr>
        <p:txBody>
          <a:bodyPr/>
          <a:lstStyle/>
          <a:p>
            <a:pPr marL="0" indent="0">
              <a:buNone/>
            </a:pPr>
            <a:r>
              <a:rPr lang="en-US" sz="2400" dirty="0"/>
              <a:t>Publish your report to the Power BI service.</a:t>
            </a:r>
          </a:p>
        </p:txBody>
      </p:sp>
      <p:pic>
        <p:nvPicPr>
          <p:cNvPr id="6" name="Picture 5" descr="A screenshot of the File menu option with the Save As option selected, showing the option to the report to the local PC or publish the report to the Power BI Service.">
            <a:extLst>
              <a:ext uri="{FF2B5EF4-FFF2-40B4-BE49-F238E27FC236}">
                <a16:creationId xmlns:a16="http://schemas.microsoft.com/office/drawing/2014/main" id="{84D77A49-04DE-4583-97BB-451A77211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049" y="1184661"/>
            <a:ext cx="5012327" cy="5466660"/>
          </a:xfrm>
          <a:prstGeom prst="rect">
            <a:avLst/>
          </a:prstGeom>
        </p:spPr>
      </p:pic>
    </p:spTree>
    <p:extLst>
      <p:ext uri="{BB962C8B-B14F-4D97-AF65-F5344CB8AC3E}">
        <p14:creationId xmlns:p14="http://schemas.microsoft.com/office/powerpoint/2010/main" val="13830327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4F8784-C0B5-47B0-91B6-88B7682706B5}"/>
              </a:ext>
            </a:extLst>
          </p:cNvPr>
          <p:cNvSpPr>
            <a:spLocks noGrp="1"/>
          </p:cNvSpPr>
          <p:nvPr>
            <p:ph type="title"/>
          </p:nvPr>
        </p:nvSpPr>
        <p:spPr/>
        <p:txBody>
          <a:bodyPr/>
          <a:lstStyle/>
          <a:p>
            <a:r>
              <a:rPr lang="en-US" dirty="0"/>
              <a:t>Lab: Creating a Paginated Report</a:t>
            </a:r>
          </a:p>
        </p:txBody>
      </p:sp>
      <p:sp>
        <p:nvSpPr>
          <p:cNvPr id="5" name="Text Placeholder 4">
            <a:extLst>
              <a:ext uri="{FF2B5EF4-FFF2-40B4-BE49-F238E27FC236}">
                <a16:creationId xmlns:a16="http://schemas.microsoft.com/office/drawing/2014/main" id="{3DAFB494-8366-4394-9ECC-54C2999CEDC2}"/>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7295402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246221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Paginated Reports</a:t>
            </a:r>
          </a:p>
          <a:p>
            <a:pPr marL="571500" lvl="1" indent="-342900">
              <a:buFont typeface="Arial" panose="020B0604020202020204" pitchFamily="34" charset="0"/>
              <a:buChar char="•"/>
            </a:pPr>
            <a:r>
              <a:rPr lang="en-US" dirty="0"/>
              <a:t>What are they?</a:t>
            </a:r>
          </a:p>
          <a:p>
            <a:pPr marL="571500" lvl="1" indent="-342900">
              <a:buFont typeface="Arial" panose="020B0604020202020204" pitchFamily="34" charset="0"/>
              <a:buChar char="•"/>
            </a:pPr>
            <a:r>
              <a:rPr lang="en-US" dirty="0"/>
              <a:t>When they should be used</a:t>
            </a:r>
          </a:p>
          <a:p>
            <a:pPr marL="571500" lvl="1" indent="-342900">
              <a:buFont typeface="Arial" panose="020B0604020202020204" pitchFamily="34" charset="0"/>
              <a:buChar char="•"/>
            </a:pPr>
            <a:r>
              <a:rPr lang="en-US" dirty="0"/>
              <a:t>Charts and Tables</a:t>
            </a:r>
          </a:p>
          <a:p>
            <a:pPr marL="571500" lvl="1" indent="-342900">
              <a:buFont typeface="Arial" panose="020B0604020202020204" pitchFamily="34" charset="0"/>
              <a:buChar char="•"/>
            </a:pPr>
            <a:r>
              <a:rPr lang="en-US" dirty="0"/>
              <a:t>Publishing a paginated report</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215443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Paginated Reports</a:t>
            </a:r>
          </a:p>
          <a:p>
            <a:pPr marL="571500" lvl="1" indent="-342900">
              <a:buFont typeface="Arial" panose="020B0604020202020204" pitchFamily="34" charset="0"/>
              <a:buChar char="•"/>
            </a:pPr>
            <a:r>
              <a:rPr lang="en-US" dirty="0"/>
              <a:t>What are they?</a:t>
            </a:r>
          </a:p>
          <a:p>
            <a:pPr marL="571500" lvl="1" indent="-342900">
              <a:buFont typeface="Arial" panose="020B0604020202020204" pitchFamily="34" charset="0"/>
              <a:buChar char="•"/>
            </a:pPr>
            <a:r>
              <a:rPr lang="en-US" dirty="0"/>
              <a:t>When they should be used</a:t>
            </a:r>
          </a:p>
          <a:p>
            <a:pPr marL="571500" lvl="1" indent="-342900">
              <a:buFont typeface="Arial" panose="020B0604020202020204" pitchFamily="34" charset="0"/>
              <a:buChar char="•"/>
            </a:pPr>
            <a:r>
              <a:rPr lang="en-US" dirty="0"/>
              <a:t>Charts and Tables</a:t>
            </a:r>
          </a:p>
          <a:p>
            <a:pPr marL="571500" lvl="1" indent="-342900">
              <a:buFont typeface="Arial" panose="020B0604020202020204" pitchFamily="34" charset="0"/>
              <a:buChar char="•"/>
            </a:pPr>
            <a:r>
              <a:rPr lang="en-US" dirty="0"/>
              <a:t>Publishing a paginated report</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Paginated Report Overview</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Paginated Reports</a:t>
            </a:r>
          </a:p>
        </p:txBody>
      </p:sp>
      <p:sp>
        <p:nvSpPr>
          <p:cNvPr id="4" name="Text Placeholder 3">
            <a:extLst>
              <a:ext uri="{FF2B5EF4-FFF2-40B4-BE49-F238E27FC236}">
                <a16:creationId xmlns:a16="http://schemas.microsoft.com/office/drawing/2014/main" id="{D3986969-E8E6-4B6F-B066-4F4A4CC511F0}"/>
              </a:ext>
            </a:extLst>
          </p:cNvPr>
          <p:cNvSpPr>
            <a:spLocks noGrp="1"/>
          </p:cNvSpPr>
          <p:nvPr>
            <p:ph type="body" sz="quarter" idx="10"/>
          </p:nvPr>
        </p:nvSpPr>
        <p:spPr>
          <a:xfrm>
            <a:off x="465138" y="1960859"/>
            <a:ext cx="4745689" cy="1997365"/>
          </a:xfrm>
        </p:spPr>
        <p:txBody>
          <a:bodyPr/>
          <a:lstStyle/>
          <a:p>
            <a:r>
              <a:rPr lang="en-US" sz="2400" dirty="0"/>
              <a:t>Descendant of SQL Server Reporting Services.</a:t>
            </a:r>
          </a:p>
          <a:p>
            <a:r>
              <a:rPr lang="en-US" sz="2400" dirty="0"/>
              <a:t>Created in Power BI Report Builder.</a:t>
            </a:r>
          </a:p>
          <a:p>
            <a:r>
              <a:rPr lang="en-US" sz="2400" dirty="0"/>
              <a:t>Part of Power BI Premium.</a:t>
            </a:r>
          </a:p>
        </p:txBody>
      </p:sp>
      <p:pic>
        <p:nvPicPr>
          <p:cNvPr id="5" name="Picture 4" descr="An image showing a report being designed in Power BI Report Builder, then run with the data being displayed in the report.">
            <a:extLst>
              <a:ext uri="{FF2B5EF4-FFF2-40B4-BE49-F238E27FC236}">
                <a16:creationId xmlns:a16="http://schemas.microsoft.com/office/drawing/2014/main" id="{54239AEA-DE96-45B1-9708-A7E99EE60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815" y="1043941"/>
            <a:ext cx="5533460" cy="5812595"/>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9" y="632779"/>
            <a:ext cx="11533187" cy="411162"/>
          </a:xfrm>
        </p:spPr>
        <p:txBody>
          <a:bodyPr/>
          <a:lstStyle/>
          <a:p>
            <a:r>
              <a:rPr lang="en-US" dirty="0"/>
              <a:t>When are they the right fit? </a:t>
            </a:r>
          </a:p>
        </p:txBody>
      </p:sp>
      <p:sp>
        <p:nvSpPr>
          <p:cNvPr id="4" name="Text Placeholder 3">
            <a:extLst>
              <a:ext uri="{FF2B5EF4-FFF2-40B4-BE49-F238E27FC236}">
                <a16:creationId xmlns:a16="http://schemas.microsoft.com/office/drawing/2014/main" id="{709DAE5F-9BE3-4AA8-B1C1-559484B22142}"/>
              </a:ext>
            </a:extLst>
          </p:cNvPr>
          <p:cNvSpPr>
            <a:spLocks noGrp="1"/>
          </p:cNvSpPr>
          <p:nvPr>
            <p:ph type="body" sz="quarter" idx="10"/>
          </p:nvPr>
        </p:nvSpPr>
        <p:spPr>
          <a:xfrm>
            <a:off x="465138" y="1960860"/>
            <a:ext cx="5098094" cy="1846659"/>
          </a:xfrm>
        </p:spPr>
        <p:txBody>
          <a:bodyPr/>
          <a:lstStyle/>
          <a:p>
            <a:r>
              <a:rPr lang="en-US" sz="2400" dirty="0"/>
              <a:t>Operational reports with tables of detail.</a:t>
            </a:r>
          </a:p>
          <a:p>
            <a:r>
              <a:rPr lang="en-US" sz="2400" dirty="0"/>
              <a:t>Headers and footers are needed.</a:t>
            </a:r>
          </a:p>
          <a:p>
            <a:r>
              <a:rPr lang="en-US" sz="2400" dirty="0"/>
              <a:t>Customized sort orders.</a:t>
            </a:r>
          </a:p>
          <a:p>
            <a:r>
              <a:rPr lang="en-US" sz="2400" dirty="0"/>
              <a:t>Clickable headers.</a:t>
            </a:r>
          </a:p>
          <a:p>
            <a:r>
              <a:rPr lang="en-US" sz="2400" dirty="0"/>
              <a:t>Rendering tabular data.</a:t>
            </a:r>
          </a:p>
        </p:txBody>
      </p:sp>
      <p:pic>
        <p:nvPicPr>
          <p:cNvPr id="8" name="Picture 7" descr="A screenshot of Power BI Report Builder, with a report being designed and built.">
            <a:extLst>
              <a:ext uri="{FF2B5EF4-FFF2-40B4-BE49-F238E27FC236}">
                <a16:creationId xmlns:a16="http://schemas.microsoft.com/office/drawing/2014/main" id="{D771BF73-ABAD-4ABA-BED4-865790AB1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759" y="800782"/>
            <a:ext cx="5098094" cy="6062217"/>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Creating Paginated Reports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Getting Data</a:t>
            </a:r>
          </a:p>
        </p:txBody>
      </p:sp>
      <p:sp>
        <p:nvSpPr>
          <p:cNvPr id="4" name="Text Placeholder 3">
            <a:extLst>
              <a:ext uri="{FF2B5EF4-FFF2-40B4-BE49-F238E27FC236}">
                <a16:creationId xmlns:a16="http://schemas.microsoft.com/office/drawing/2014/main" id="{9F287E21-B900-4F4B-9C75-907BFEB2D7D6}"/>
              </a:ext>
            </a:extLst>
          </p:cNvPr>
          <p:cNvSpPr>
            <a:spLocks noGrp="1"/>
          </p:cNvSpPr>
          <p:nvPr>
            <p:ph type="body" sz="quarter" idx="10"/>
          </p:nvPr>
        </p:nvSpPr>
        <p:spPr/>
        <p:txBody>
          <a:bodyPr/>
          <a:lstStyle/>
          <a:p>
            <a:endParaRPr lang="en-US" dirty="0"/>
          </a:p>
        </p:txBody>
      </p:sp>
      <p:pic>
        <p:nvPicPr>
          <p:cNvPr id="6" name="Picture 5" descr="A screenshot of Power BI Report Builder with the Data Sources option selected on the left and the Add Data Source context menu option selected and highlighted.">
            <a:extLst>
              <a:ext uri="{FF2B5EF4-FFF2-40B4-BE49-F238E27FC236}">
                <a16:creationId xmlns:a16="http://schemas.microsoft.com/office/drawing/2014/main" id="{F27FD709-EB21-4860-958E-44AEFAB96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407" y="1133101"/>
            <a:ext cx="9733659" cy="5228645"/>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Paginated Report</a:t>
            </a:r>
          </a:p>
        </p:txBody>
      </p:sp>
      <p:pic>
        <p:nvPicPr>
          <p:cNvPr id="8" name="Picture 7" descr="A screenshot of Power BI Report Builder with the Data Sources folder expanded and a data source selected, with a simple report being designed in the canvas.">
            <a:extLst>
              <a:ext uri="{FF2B5EF4-FFF2-40B4-BE49-F238E27FC236}">
                <a16:creationId xmlns:a16="http://schemas.microsoft.com/office/drawing/2014/main" id="{DDB981FD-4E87-4DF8-AA26-2214FF40F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18" y="1403379"/>
            <a:ext cx="9640645" cy="3010320"/>
          </a:xfrm>
          <a:prstGeom prst="rect">
            <a:avLst/>
          </a:prstGeom>
        </p:spPr>
      </p:pic>
      <p:sp>
        <p:nvSpPr>
          <p:cNvPr id="4" name="Text Placeholder 3">
            <a:extLst>
              <a:ext uri="{FF2B5EF4-FFF2-40B4-BE49-F238E27FC236}">
                <a16:creationId xmlns:a16="http://schemas.microsoft.com/office/drawing/2014/main" id="{BACABC9E-1560-4B7E-A67B-F0407737F4CE}"/>
              </a:ext>
            </a:extLst>
          </p:cNvPr>
          <p:cNvSpPr>
            <a:spLocks noGrp="1"/>
          </p:cNvSpPr>
          <p:nvPr>
            <p:ph type="body" sz="quarter" idx="10"/>
          </p:nvPr>
        </p:nvSpPr>
        <p:spPr>
          <a:xfrm>
            <a:off x="465139" y="4659358"/>
            <a:ext cx="6073448" cy="764412"/>
          </a:xfrm>
        </p:spPr>
        <p:txBody>
          <a:bodyPr/>
          <a:lstStyle/>
          <a:p>
            <a:pPr marL="0" indent="0">
              <a:buNone/>
            </a:pPr>
            <a:r>
              <a:rPr lang="en-US" sz="2400" dirty="0"/>
              <a:t>Similar to Power BI, add visuals to the design surface.</a:t>
            </a:r>
          </a:p>
        </p:txBody>
      </p:sp>
      <p:sp>
        <p:nvSpPr>
          <p:cNvPr id="9" name="Arrow: Curved Right 8" descr="Image of an arrow pointing to a table visual containing customer information.">
            <a:extLst>
              <a:ext uri="{FF2B5EF4-FFF2-40B4-BE49-F238E27FC236}">
                <a16:creationId xmlns:a16="http://schemas.microsoft.com/office/drawing/2014/main" id="{5101C935-F50F-4F4C-AC71-ED144B3EEAE3}"/>
              </a:ext>
            </a:extLst>
          </p:cNvPr>
          <p:cNvSpPr/>
          <p:nvPr/>
        </p:nvSpPr>
        <p:spPr bwMode="auto">
          <a:xfrm rot="19179682">
            <a:off x="6801517" y="4248814"/>
            <a:ext cx="475989" cy="1703539"/>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of Power BI Report Builder with the report run displaying the data in a simple table layout.">
            <a:extLst>
              <a:ext uri="{FF2B5EF4-FFF2-40B4-BE49-F238E27FC236}">
                <a16:creationId xmlns:a16="http://schemas.microsoft.com/office/drawing/2014/main" id="{0FA52A99-22E0-41CB-83E8-A5B4A44FB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9260" y="878438"/>
            <a:ext cx="4172077" cy="5950584"/>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Work with Charts and Tables</a:t>
            </a:r>
          </a:p>
        </p:txBody>
      </p:sp>
      <p:sp>
        <p:nvSpPr>
          <p:cNvPr id="4" name="Text Placeholder 3">
            <a:extLst>
              <a:ext uri="{FF2B5EF4-FFF2-40B4-BE49-F238E27FC236}">
                <a16:creationId xmlns:a16="http://schemas.microsoft.com/office/drawing/2014/main" id="{5B74EB77-9F6F-40D4-97A3-86D085391FFA}"/>
              </a:ext>
              <a:ext uri="{C183D7F6-B498-43B3-948B-1728B52AA6E4}">
                <adec:decorative xmlns:adec="http://schemas.microsoft.com/office/drawing/2017/decorative" val="1"/>
              </a:ext>
            </a:extLst>
          </p:cNvPr>
          <p:cNvSpPr>
            <a:spLocks noGrp="1"/>
          </p:cNvSpPr>
          <p:nvPr>
            <p:ph type="body" sz="quarter" idx="10"/>
          </p:nvPr>
        </p:nvSpPr>
        <p:spPr>
          <a:xfrm>
            <a:off x="1955321" y="1484503"/>
            <a:ext cx="9572625" cy="3385542"/>
          </a:xfrm>
        </p:spPr>
        <p:txBody>
          <a:bodyPr/>
          <a:lstStyle/>
          <a:p>
            <a:endParaRPr lang="en-US" dirty="0"/>
          </a:p>
        </p:txBody>
      </p:sp>
      <p:pic>
        <p:nvPicPr>
          <p:cNvPr id="10" name="Picture 9" descr="A screenshot of the Chart Types dialog in Power BI Report Builder. The Column chart type option is selected.">
            <a:extLst>
              <a:ext uri="{FF2B5EF4-FFF2-40B4-BE49-F238E27FC236}">
                <a16:creationId xmlns:a16="http://schemas.microsoft.com/office/drawing/2014/main" id="{7E809E74-E6A8-40A1-99AE-5C0A1AB51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01" y="1394027"/>
            <a:ext cx="5438095" cy="4866667"/>
          </a:xfrm>
          <a:prstGeom prst="rect">
            <a:avLst/>
          </a:prstGeom>
        </p:spPr>
      </p:pic>
      <p:pic>
        <p:nvPicPr>
          <p:cNvPr id="8" name="Picture 7" descr="A screenshot of an example bar chart in Power BI Report Builder.">
            <a:extLst>
              <a:ext uri="{FF2B5EF4-FFF2-40B4-BE49-F238E27FC236}">
                <a16:creationId xmlns:a16="http://schemas.microsoft.com/office/drawing/2014/main" id="{DD405694-192B-494C-929E-8542964BE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856" y="3148351"/>
            <a:ext cx="4965461" cy="3385542"/>
          </a:xfrm>
          <a:prstGeom prst="rect">
            <a:avLst/>
          </a:prstGeom>
        </p:spPr>
      </p:pic>
    </p:spTree>
    <p:extLst>
      <p:ext uri="{BB962C8B-B14F-4D97-AF65-F5344CB8AC3E}">
        <p14:creationId xmlns:p14="http://schemas.microsoft.com/office/powerpoint/2010/main" val="2221555149"/>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37AB46-3399-4BA7-A901-882D3C438728}">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2.xml><?xml version="1.0" encoding="utf-8"?>
<ds:datastoreItem xmlns:ds="http://schemas.openxmlformats.org/officeDocument/2006/customXml" ds:itemID="{7AE54D4E-9655-4499-A345-239B9D04A5A3}">
  <ds:schemaRefs>
    <ds:schemaRef ds:uri="http://schemas.microsoft.com/sharepoint/v3/contenttype/forms"/>
  </ds:schemaRefs>
</ds:datastoreItem>
</file>

<file path=customXml/itemProps3.xml><?xml version="1.0" encoding="utf-8"?>
<ds:datastoreItem xmlns:ds="http://schemas.openxmlformats.org/officeDocument/2006/customXml" ds:itemID="{749E5534-E288-4914-9E1B-5BD60C220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1741</Words>
  <Application>Microsoft Office PowerPoint</Application>
  <PresentationFormat>Custom</PresentationFormat>
  <Paragraphs>140</Paragraphs>
  <Slides>12</Slides>
  <Notes>11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-apple-system</vt:lpstr>
      <vt:lpstr>Arial</vt:lpstr>
      <vt:lpstr>Consolas</vt:lpstr>
      <vt:lpstr>Segoe UI</vt:lpstr>
      <vt:lpstr>Segoe UI Light</vt:lpstr>
      <vt:lpstr>Segoe UI Semibold</vt:lpstr>
      <vt:lpstr>Segoe UI VSS (Regular)</vt:lpstr>
      <vt:lpstr>Wingdings</vt:lpstr>
      <vt:lpstr>Azure 1</vt:lpstr>
      <vt:lpstr>Azure 2</vt:lpstr>
      <vt:lpstr>Dynamics 365</vt:lpstr>
      <vt:lpstr>Office 365 PPT Template - 2017</vt:lpstr>
      <vt:lpstr>Module 9: Create Paginated Reports in Power BI</vt:lpstr>
      <vt:lpstr>Learning Objectives</vt:lpstr>
      <vt:lpstr>Lesson 1:  Paginated Report Overview</vt:lpstr>
      <vt:lpstr>Introduction to Paginated Reports</vt:lpstr>
      <vt:lpstr>When are they the right fit? </vt:lpstr>
      <vt:lpstr>Lesson 2: Creating Paginated Reports</vt:lpstr>
      <vt:lpstr>Getting Data</vt:lpstr>
      <vt:lpstr>Create a Paginated Report</vt:lpstr>
      <vt:lpstr>Work with Charts and Tables</vt:lpstr>
      <vt:lpstr>Publish the Report</vt:lpstr>
      <vt:lpstr>Lab: Creating a Paginated Report</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2021-01-22T15:57:42Z</dcterms:created>
  <dcterms:modified xsi:type="dcterms:W3CDTF">2021-08-08T20:24:44Z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Sensitivity">
    <vt:lpwstr>General</vt:lpwstr>
  </property>
  <property fmtid="{D5CDD505-2E9C-101B-9397-08002B2CF9AE}" pid="4" name="xd_Signature">
    <vt:bool>false</vt:bool>
  </property>
  <property fmtid="{D5CDD505-2E9C-101B-9397-08002B2CF9AE}" pid="5" name="xd_ProgID">
    <vt:lpwstr/>
  </property>
  <property fmtid="{D5CDD505-2E9C-101B-9397-08002B2CF9AE}" pid="6" name="MSIP_Label_f42aa342-8706-4288-bd11-ebb85995028c_Enabled">
    <vt:lpwstr>True</vt:lpwstr>
  </property>
  <property fmtid="{D5CDD505-2E9C-101B-9397-08002B2CF9AE}" pid="7" name="ContentTypeId">
    <vt:lpwstr>0x010100CCF6CFD0234D3B49A8BA0EAFF2A75B6F</vt:lpwstr>
  </property>
  <property fmtid="{D5CDD505-2E9C-101B-9397-08002B2CF9AE}" pid="8" name="ComplianceAssetId">
    <vt:lpwstr/>
  </property>
  <property fmtid="{D5CDD505-2E9C-101B-9397-08002B2CF9AE}" pid="9" name="TemplateUrl">
    <vt:lpwstr/>
  </property>
  <property fmtid="{D5CDD505-2E9C-101B-9397-08002B2CF9AE}" pid="10" name="MSIP_Label_f42aa342-8706-4288-bd11-ebb85995028c_SetDate">
    <vt:lpwstr>2020-04-30T16:58:44.8526099Z</vt:lpwstr>
  </property>
  <property fmtid="{D5CDD505-2E9C-101B-9397-08002B2CF9AE}" pid="11" name="MSIP_Label_f42aa342-8706-4288-bd11-ebb85995028c_Name">
    <vt:lpwstr>General</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Extended_MSFT_Method">
    <vt:lpwstr>Automatic</vt:lpwstr>
  </property>
  <property fmtid="{D5CDD505-2E9C-101B-9397-08002B2CF9AE}" pid="14" name="MSIP_Label_f42aa342-8706-4288-bd11-ebb85995028c_ActionId">
    <vt:lpwstr>a6dbb04b-5cb4-4cb5-bb6f-3d6af857b37d</vt:lpwstr>
  </property>
</Properties>
</file>